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7C815-9209-411D-979D-8F97AF696D88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9BE6-7AD0-48EB-B874-0BAD6C55A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88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45081" y="1291187"/>
            <a:ext cx="8967845" cy="1080654"/>
          </a:xfrm>
        </p:spPr>
        <p:txBody>
          <a:bodyPr>
            <a:normAutofit/>
          </a:bodyPr>
          <a:lstStyle/>
          <a:p>
            <a:r>
              <a:rPr lang="it-IT" sz="2000" b="1" cap="none" dirty="0" smtClean="0">
                <a:solidFill>
                  <a:schemeClr val="bg2">
                    <a:lumMod val="75000"/>
                  </a:schemeClr>
                </a:solidFill>
              </a:rPr>
              <a:t>MONITORAGGIO DELLA CIRCOLAZIONE DEL SARS-COV-2 NELLE SCUOLE PRIMARIE E SECONDARIE DI 1°GRADO DELLA ASL ROMA 5 :</a:t>
            </a:r>
            <a:br>
              <a:rPr lang="it-IT" sz="2000" b="1" cap="none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it-IT" sz="2000" b="1" cap="none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004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105593" y="2099993"/>
            <a:ext cx="100417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400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Durata del progetto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Il presente progetto ha una durata di otto mesi, </a:t>
            </a:r>
            <a:r>
              <a:rPr lang="it-IT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ottobre 2021 a maggio 2022</a:t>
            </a:r>
            <a:endParaRPr lang="it-I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2400" dirty="0">
                <a:solidFill>
                  <a:schemeClr val="bg1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Razionale :</a:t>
            </a:r>
            <a:r>
              <a:rPr lang="it-IT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ASL Roma 5 è una delle tre ASL pilota della Regione Lazio per il movimento delle Scuole che Promuovono Salute (DGR n. 721 del 08/10/2019), dal 2019 il gruppo SPS opera a sostegno delle scuole del territorio per l’implementazione e lo sviluppo della “Rete SHE”, secondo il modello europeo.</a:t>
            </a:r>
            <a:endParaRPr lang="it-I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24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014979" y="177281"/>
            <a:ext cx="6671946" cy="936625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69649"/>
              </p:ext>
            </p:extLst>
          </p:nvPr>
        </p:nvGraphicFramePr>
        <p:xfrm>
          <a:off x="1412876" y="5986463"/>
          <a:ext cx="9302749" cy="434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2749">
                  <a:extLst>
                    <a:ext uri="{9D8B030D-6E8A-4147-A177-3AD203B41FA5}">
                      <a16:colId xmlns:a16="http://schemas.microsoft.com/office/drawing/2014/main" val="166400401"/>
                    </a:ext>
                  </a:extLst>
                </a:gridCol>
              </a:tblGrid>
              <a:tr h="434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DIPARTIMENTO </a:t>
                      </a:r>
                      <a:r>
                        <a:rPr lang="it-IT" sz="1400" dirty="0">
                          <a:effectLst/>
                        </a:rPr>
                        <a:t>DI PREVENZIONE DELLA ASL ROMA 5 - SERVIZIO IGIENE E SANITA’ PUBBLICA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565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15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80844" y="1946101"/>
            <a:ext cx="105885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effettuare il tampone salivare in </a:t>
            </a:r>
            <a:r>
              <a:rPr lang="it-IT" altLang="it-IT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semplici </a:t>
            </a:r>
            <a:r>
              <a:rPr kumimoji="0" lang="it-IT" altLang="it-IT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</a:t>
            </a:r>
            <a:r>
              <a:rPr kumimoji="0" lang="it-IT" altLang="it-IT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it-IT" altLang="it-IT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416" y="1538211"/>
            <a:ext cx="109577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La campagna di screening sarà effettuata utilizzando il test salivare </a:t>
            </a:r>
            <a:r>
              <a:rPr lang="it-IT" sz="2400" dirty="0" smtClean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it-IT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Lollisponge</a:t>
            </a:r>
            <a:r>
              <a:rPr lang="it-IT" sz="2400" dirty="0" smtClean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)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, che ha il vantaggio sia di non essere invasivo che di potere essere eseguito in modo autonomo dalla famiglia ( quindi in assenza di operatori sanitari )</a:t>
            </a:r>
            <a:endParaRPr lang="it-IT" sz="2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7" name="Immagine 6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615055" y="94717"/>
            <a:ext cx="5733415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8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187" y="5115982"/>
            <a:ext cx="8534400" cy="150706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1.Apri il tampone e Introducilo in bocca </a:t>
            </a:r>
            <a:r>
              <a:rPr lang="it-IT" b="1" u="sng" dirty="0" smtClean="0">
                <a:solidFill>
                  <a:schemeClr val="bg2">
                    <a:lumMod val="75000"/>
                  </a:schemeClr>
                </a:solidFill>
              </a:rPr>
              <a:t>toccando solo il tappo.</a:t>
            </a:r>
            <a:endParaRPr lang="it-IT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387" y="1699051"/>
            <a:ext cx="5148989" cy="326639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7" y="1393770"/>
            <a:ext cx="3780028" cy="3876952"/>
          </a:xfrm>
          <a:prstGeom prst="rect">
            <a:avLst/>
          </a:prstGeom>
        </p:spPr>
      </p:pic>
      <p:pic>
        <p:nvPicPr>
          <p:cNvPr id="14" name="Immagine 13"/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043554" y="151864"/>
            <a:ext cx="5733415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3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5986" y="2258481"/>
            <a:ext cx="6604002" cy="228494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2.Impregna bene di saliva </a:t>
            </a:r>
            <a:b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il </a:t>
            </a:r>
            <a:r>
              <a:rPr lang="it-IT" sz="4000" b="1" dirty="0">
                <a:solidFill>
                  <a:schemeClr val="bg2">
                    <a:lumMod val="75000"/>
                  </a:schemeClr>
                </a:solidFill>
              </a:rPr>
              <a:t>tampone</a:t>
            </a:r>
            <a:r>
              <a:rPr lang="it-IT" sz="4000" b="1" dirty="0" smtClean="0">
                <a:solidFill>
                  <a:schemeClr val="bg2">
                    <a:lumMod val="75000"/>
                  </a:schemeClr>
                </a:solidFill>
              </a:rPr>
              <a:t>, usalo</a:t>
            </a:r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 come se </a:t>
            </a:r>
            <a:b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fosse un </a:t>
            </a:r>
            <a:r>
              <a:rPr lang="it-IT" b="1" dirty="0" err="1" smtClean="0">
                <a:solidFill>
                  <a:schemeClr val="bg2">
                    <a:lumMod val="75000"/>
                  </a:schemeClr>
                </a:solidFill>
              </a:rPr>
              <a:t>chupa-chups</a:t>
            </a:r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 per almeno 2 </a:t>
            </a:r>
            <a:r>
              <a:rPr lang="it-IT" b="1" dirty="0" err="1" smtClean="0">
                <a:solidFill>
                  <a:schemeClr val="bg2">
                    <a:lumMod val="75000"/>
                  </a:schemeClr>
                </a:solidFill>
              </a:rPr>
              <a:t>minUTI</a:t>
            </a:r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it-IT" sz="2200" b="1" dirty="0" smtClean="0">
                <a:solidFill>
                  <a:schemeClr val="bg2">
                    <a:lumMod val="75000"/>
                  </a:schemeClr>
                </a:solidFill>
              </a:rPr>
              <a:t>(anche di più se il tampone non si è imbibito bene di saliva!)</a:t>
            </a:r>
            <a:endParaRPr lang="it-IT" sz="2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39" y="1882888"/>
            <a:ext cx="4359347" cy="3874975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259771" y="190862"/>
            <a:ext cx="5733415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74" y="5024601"/>
            <a:ext cx="9922828" cy="1507067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bg2">
                    <a:lumMod val="75000"/>
                  </a:schemeClr>
                </a:solidFill>
              </a:rPr>
              <a:t>3.</a:t>
            </a:r>
            <a:r>
              <a:rPr lang="it-IT" sz="2700" b="1" dirty="0" smtClean="0">
                <a:solidFill>
                  <a:schemeClr val="bg2">
                    <a:lumMod val="75000"/>
                  </a:schemeClr>
                </a:solidFill>
              </a:rPr>
              <a:t>PASSA IL TAMPONE  TRA LA GUANCIA E LA LINGUA,SOPRA E SOTTO LA LINGUA;</a:t>
            </a:r>
            <a:br>
              <a:rPr lang="it-IT" sz="27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it-IT" sz="2700" b="1" dirty="0" smtClean="0">
                <a:solidFill>
                  <a:schemeClr val="bg2">
                    <a:lumMod val="75000"/>
                  </a:schemeClr>
                </a:solidFill>
              </a:rPr>
              <a:t>4.richiudi il tampone nella provetta e consegnalo a scuola.</a:t>
            </a:r>
            <a:endParaRPr lang="it-IT" sz="27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99" y="1194573"/>
            <a:ext cx="3996866" cy="3572079"/>
          </a:xfrm>
        </p:spPr>
      </p:pic>
      <p:sp>
        <p:nvSpPr>
          <p:cNvPr id="5" name="CasellaDiTesto 4"/>
          <p:cNvSpPr txBox="1"/>
          <p:nvPr/>
        </p:nvSpPr>
        <p:spPr>
          <a:xfrm>
            <a:off x="6118096" y="1585580"/>
            <a:ext cx="5553952" cy="1200329"/>
          </a:xfrm>
          <a:prstGeom prst="rect">
            <a:avLst/>
          </a:prstGeom>
          <a:ln>
            <a:solidFill>
              <a:srgbClr val="FF0000">
                <a:alpha val="60000"/>
              </a:srgbClr>
            </a:solidFill>
          </a:ln>
          <a:effectLst>
            <a:innerShdw blurRad="114300">
              <a:srgbClr val="FF0000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                         </a:t>
            </a:r>
            <a:r>
              <a:rPr lang="it-IT" b="1" dirty="0" smtClean="0">
                <a:solidFill>
                  <a:srgbClr val="FF0000"/>
                </a:solidFill>
              </a:rPr>
              <a:t>       IMPORTANTE: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IL TAMPONE DEVE ESSERE BEN </a:t>
            </a:r>
            <a:r>
              <a:rPr lang="it-IT" b="1" dirty="0" smtClean="0">
                <a:solidFill>
                  <a:srgbClr val="FF0000"/>
                </a:solidFill>
              </a:rPr>
              <a:t>IMBIBITO </a:t>
            </a:r>
            <a:r>
              <a:rPr lang="it-IT" b="1" dirty="0" smtClean="0">
                <a:solidFill>
                  <a:srgbClr val="FF0000"/>
                </a:solidFill>
              </a:rPr>
              <a:t>DI SALIVA PER POTER ESSERE ANALIZZATO IN LABORATORIO.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357880" y="51668"/>
            <a:ext cx="5733415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1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2 7"/>
          <p:cNvCxnSpPr/>
          <p:nvPr/>
        </p:nvCxnSpPr>
        <p:spPr>
          <a:xfrm>
            <a:off x="1323081" y="3054186"/>
            <a:ext cx="1408923" cy="233922"/>
          </a:xfrm>
          <a:prstGeom prst="straightConnector1">
            <a:avLst/>
          </a:prstGeom>
          <a:ln cmpd="sng">
            <a:solidFill>
              <a:srgbClr val="FF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7475644" y="2618437"/>
            <a:ext cx="1946689" cy="898747"/>
          </a:xfrm>
          <a:prstGeom prst="straightConnector1">
            <a:avLst/>
          </a:prstGeom>
          <a:ln cmpd="sng">
            <a:solidFill>
              <a:schemeClr val="bg1">
                <a:alpha val="60000"/>
              </a:schemeClr>
            </a:solidFill>
            <a:headEnd w="lg" len="lg"/>
            <a:tailEnd type="triangle" w="lg" len="lg"/>
          </a:ln>
          <a:effectLst>
            <a:outerShdw blurRad="50800" dist="50800" dir="5400000" algn="ctr" rotWithShape="0">
              <a:srgbClr val="00B05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4412" y="2552439"/>
            <a:ext cx="321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Tampone prima dell’utilizzo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475644" y="1111783"/>
            <a:ext cx="4554431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50"/>
                </a:solidFill>
              </a:rPr>
              <a:t>Tampone dopo l’utilizzo e </a:t>
            </a:r>
          </a:p>
          <a:p>
            <a:r>
              <a:rPr lang="it-IT" sz="2800" b="1" dirty="0" smtClean="0">
                <a:solidFill>
                  <a:srgbClr val="00B050"/>
                </a:solidFill>
              </a:rPr>
              <a:t>ben </a:t>
            </a:r>
            <a:r>
              <a:rPr lang="it-IT" sz="2800" b="1" dirty="0" smtClean="0">
                <a:solidFill>
                  <a:srgbClr val="00B050"/>
                </a:solidFill>
              </a:rPr>
              <a:t>imbibito </a:t>
            </a:r>
            <a:r>
              <a:rPr lang="it-IT" sz="2800" b="1" dirty="0" smtClean="0">
                <a:solidFill>
                  <a:srgbClr val="00B050"/>
                </a:solidFill>
              </a:rPr>
              <a:t>di saliva</a:t>
            </a:r>
            <a:endParaRPr lang="it-IT" sz="2800" b="1" dirty="0">
              <a:solidFill>
                <a:srgbClr val="00B050"/>
              </a:solidFill>
            </a:endParaRP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3" name="Segnaposto contenuto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63" y="1419760"/>
            <a:ext cx="4098039" cy="5043741"/>
          </a:xfrm>
          <a:effectLst>
            <a:innerShdw blurRad="114300">
              <a:srgbClr val="002060"/>
            </a:innerShdw>
          </a:effectLst>
        </p:spPr>
      </p:pic>
      <p:pic>
        <p:nvPicPr>
          <p:cNvPr id="11" name="Immagine 10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2972117" y="119497"/>
            <a:ext cx="5733415" cy="93662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7531670" y="3807230"/>
            <a:ext cx="3059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Attenzione: se trascorsi i due minuti il tampone non è ancora ben imbibito (vedere foto) continuare il test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151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9150" y="2022228"/>
            <a:ext cx="8534400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 smtClean="0"/>
              <a:t>Il </a:t>
            </a:r>
            <a:r>
              <a:rPr lang="it-IT" sz="2400" b="1" dirty="0"/>
              <a:t>prelievo di saliva è un metodo semplice, meno invasivo rispetto al tampone naso-orofaringeo. Il campione viene raccolto facendo impregnare di saliva all'alunno/a una spugnetta sterile per almeno </a:t>
            </a:r>
            <a:r>
              <a:rPr lang="it-IT" sz="2400" b="1" dirty="0" smtClean="0"/>
              <a:t>2 minuti.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/>
              <a:t>Il </a:t>
            </a:r>
            <a:r>
              <a:rPr lang="it-IT" sz="2400" b="1" dirty="0"/>
              <a:t>prelievo deve essere effettuato:</a:t>
            </a:r>
          </a:p>
          <a:p>
            <a:pPr lvl="0"/>
            <a:r>
              <a:rPr lang="it-IT" sz="2400" b="1" dirty="0"/>
              <a:t>appena svegli;</a:t>
            </a:r>
          </a:p>
          <a:p>
            <a:pPr lvl="0"/>
            <a:r>
              <a:rPr lang="it-IT" sz="2400" b="1" dirty="0"/>
              <a:t>a digiuno oppure a distanza di almeno 30 minuti dall'assunzione di cibo o bevande e dalla pulizia dei denti.</a:t>
            </a:r>
          </a:p>
          <a:p>
            <a:endParaRPr lang="it-IT" sz="2400" b="1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102" y="5637495"/>
            <a:ext cx="1468839" cy="826006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329305" y="188912"/>
            <a:ext cx="5733415" cy="9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GRAZIE PER AVER PARTECIPATO ALLO SCREENING!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3000" y="5998396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GRUPPO SPS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389" y="5541722"/>
            <a:ext cx="1468839" cy="826006"/>
          </a:xfrm>
          <a:prstGeom prst="rect">
            <a:avLst/>
          </a:prstGeom>
        </p:spPr>
      </p:pic>
      <p:pic>
        <p:nvPicPr>
          <p:cNvPr id="6" name="Immagine 5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315017" y="217487"/>
            <a:ext cx="5733415" cy="936625"/>
          </a:xfrm>
          <a:prstGeom prst="rect">
            <a:avLst/>
          </a:prstGeom>
        </p:spPr>
      </p:pic>
      <p:pic>
        <p:nvPicPr>
          <p:cNvPr id="7" name="Immagine2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402534" y="5186362"/>
            <a:ext cx="1454842" cy="78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59963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292</TotalTime>
  <Words>234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Times New Roman</vt:lpstr>
      <vt:lpstr>Verdana</vt:lpstr>
      <vt:lpstr>Wingdings 3</vt:lpstr>
      <vt:lpstr>Sezione</vt:lpstr>
      <vt:lpstr>MONITORAGGIO DELLA CIRCOLAZIONE DEL SARS-COV-2 NELLE SCUOLE PRIMARIE E SECONDARIE DI 1°GRADO DELLA ASL ROMA 5 : </vt:lpstr>
      <vt:lpstr>Presentazione standard di PowerPoint</vt:lpstr>
      <vt:lpstr>1.Apri il tampone e Introducilo in bocca toccando solo il tappo.</vt:lpstr>
      <vt:lpstr>2.Impregna bene di saliva  il tampone, usalo come se  fosse un chupa-chups per almeno 2 minUTI (anche di più se il tampone non si è imbibito bene di saliva!)</vt:lpstr>
      <vt:lpstr>3.PASSA IL TAMPONE  TRA LA GUANCIA E LA LINGUA,SOPRA E SOTTO LA LINGUA; 4.richiudi il tampone nella provetta e consegnalo a scuola.</vt:lpstr>
      <vt:lpstr>Presentazione standard di PowerPoint</vt:lpstr>
      <vt:lpstr>Presentazione standard di PowerPoint</vt:lpstr>
      <vt:lpstr>Presentazione standard di PowerPoint</vt:lpstr>
    </vt:vector>
  </TitlesOfParts>
  <Company>ASL ROMA5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Ciancuti</dc:creator>
  <cp:lastModifiedBy>cup3</cp:lastModifiedBy>
  <cp:revision>10</cp:revision>
  <dcterms:created xsi:type="dcterms:W3CDTF">2021-09-23T11:20:11Z</dcterms:created>
  <dcterms:modified xsi:type="dcterms:W3CDTF">2021-09-27T08:48:37Z</dcterms:modified>
</cp:coreProperties>
</file>